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45"/>
  </p:notesMasterIdLst>
  <p:sldIdLst>
    <p:sldId id="256" r:id="rId2"/>
    <p:sldId id="294" r:id="rId3"/>
    <p:sldId id="300" r:id="rId4"/>
    <p:sldId id="295" r:id="rId5"/>
    <p:sldId id="296" r:id="rId6"/>
    <p:sldId id="301" r:id="rId7"/>
    <p:sldId id="298" r:id="rId8"/>
    <p:sldId id="293" r:id="rId9"/>
    <p:sldId id="299" r:id="rId10"/>
    <p:sldId id="297" r:id="rId11"/>
    <p:sldId id="302" r:id="rId12"/>
    <p:sldId id="303" r:id="rId13"/>
    <p:sldId id="304" r:id="rId14"/>
    <p:sldId id="305" r:id="rId15"/>
    <p:sldId id="259" r:id="rId16"/>
    <p:sldId id="267" r:id="rId17"/>
    <p:sldId id="272" r:id="rId18"/>
    <p:sldId id="262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306" r:id="rId29"/>
    <p:sldId id="307" r:id="rId30"/>
    <p:sldId id="308" r:id="rId31"/>
    <p:sldId id="309" r:id="rId32"/>
    <p:sldId id="312" r:id="rId33"/>
    <p:sldId id="310" r:id="rId34"/>
    <p:sldId id="311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5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92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2BBDE-519A-4901-B8EB-0F9A77251975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811D8-1FF3-40C9-B8BC-1ACFD63116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EE5CF8-4685-4670-9475-0451A607D277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6B15-1135-4A86-9E03-6A91D60BFE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36B15-1135-4A86-9E03-6A91D60BFE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6/2/2016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tham.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992650"/>
            <a:ext cx="3296573" cy="4212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2700" y="422990"/>
            <a:ext cx="6540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Displaying Three-Dimensional Textiles</a:t>
            </a:r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19272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0586"/>
          <a:stretch>
            <a:fillRect/>
          </a:stretch>
        </p:blipFill>
        <p:spPr>
          <a:xfrm>
            <a:off x="2031742" y="638968"/>
            <a:ext cx="5321558" cy="557709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0741" y="863600"/>
            <a:ext cx="683331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8864" y="508001"/>
            <a:ext cx="3987732" cy="3657600"/>
          </a:xfrm>
        </p:spPr>
      </p:pic>
      <p:pic>
        <p:nvPicPr>
          <p:cNvPr id="5" name="Picture 4" descr="DSC_0258.JPG"/>
          <p:cNvPicPr>
            <a:picLocks noChangeAspect="1"/>
          </p:cNvPicPr>
          <p:nvPr/>
        </p:nvPicPr>
        <p:blipFill>
          <a:blip r:embed="rId3" cstate="print"/>
          <a:srcRect l="4583" r="15139"/>
          <a:stretch>
            <a:fillRect/>
          </a:stretch>
        </p:blipFill>
        <p:spPr>
          <a:xfrm>
            <a:off x="4191000" y="2703479"/>
            <a:ext cx="4241800" cy="34997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3-07-02 17.34.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667" y="1092200"/>
            <a:ext cx="802866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3" y="846138"/>
            <a:ext cx="8229600" cy="1143000"/>
          </a:xfrm>
        </p:spPr>
        <p:txBody>
          <a:bodyPr/>
          <a:lstStyle/>
          <a:p>
            <a:r>
              <a:rPr lang="en-US" dirty="0" smtClean="0"/>
              <a:t>Costume mounting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/>
          </a:p>
        </p:txBody>
      </p:sp>
      <p:pic>
        <p:nvPicPr>
          <p:cNvPr id="15" name="Picture 14" descr="sb-frazier-history-museum-velvet-wedding-dres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74" y="2294037"/>
            <a:ext cx="1369313" cy="2753309"/>
          </a:xfrm>
          <a:prstGeom prst="rect">
            <a:avLst/>
          </a:prstGeom>
        </p:spPr>
      </p:pic>
      <p:pic>
        <p:nvPicPr>
          <p:cNvPr id="16" name="Picture 15" descr="Cap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74" y="2294037"/>
            <a:ext cx="1369313" cy="2753309"/>
          </a:xfrm>
          <a:prstGeom prst="rect">
            <a:avLst/>
          </a:prstGeom>
        </p:spPr>
      </p:pic>
      <p:pic>
        <p:nvPicPr>
          <p:cNvPr id="17" name="Picture 16" descr="AppletonFarm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23" y="2294037"/>
            <a:ext cx="1369313" cy="2753309"/>
          </a:xfrm>
          <a:prstGeom prst="rect">
            <a:avLst/>
          </a:prstGeom>
        </p:spPr>
      </p:pic>
      <p:pic>
        <p:nvPicPr>
          <p:cNvPr id="18" name="Picture 17" descr="Dennis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3" y="2294038"/>
            <a:ext cx="1369313" cy="2753309"/>
          </a:xfrm>
          <a:prstGeom prst="rect">
            <a:avLst/>
          </a:prstGeom>
        </p:spPr>
      </p:pic>
      <p:pic>
        <p:nvPicPr>
          <p:cNvPr id="19" name="Picture 18" descr="Dennison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89" y="2294038"/>
            <a:ext cx="1369312" cy="27533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473" y="5207004"/>
            <a:ext cx="7556313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All recent anonymous examples of costume mounting from small museums, historic houses, and societies across the New England </a:t>
            </a:r>
            <a:r>
              <a:rPr lang="en-US" sz="1400" dirty="0" smtClean="0"/>
              <a:t>region</a:t>
            </a:r>
            <a:r>
              <a:rPr lang="en-US" sz="1400" dirty="0" smtClean="0">
                <a:solidFill>
                  <a:srgbClr val="7152C2"/>
                </a:solidFill>
              </a:rPr>
              <a:t>.</a:t>
            </a:r>
            <a:endParaRPr lang="en-US" sz="1400" dirty="0" smtClean="0">
              <a:solidFill>
                <a:srgbClr val="7152C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9267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1750s2000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9938"/>
            <a:ext cx="6506107" cy="4798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886" y="4461722"/>
            <a:ext cx="13607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Fashion Timeline. Kent State University Museum, 2012.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794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Commercial Options</a:t>
            </a:r>
            <a:endParaRPr lang="en-US" sz="4800" dirty="0"/>
          </a:p>
        </p:txBody>
      </p:sp>
      <p:sp>
        <p:nvSpPr>
          <p:cNvPr id="8" name="Content Placeholder 9"/>
          <p:cNvSpPr>
            <a:spLocks noGrp="1"/>
          </p:cNvSpPr>
          <p:nvPr>
            <p:ph idx="1"/>
          </p:nvPr>
        </p:nvSpPr>
        <p:spPr>
          <a:xfrm>
            <a:off x="5932987" y="5410200"/>
            <a:ext cx="2121800" cy="13605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dirty="0" err="1" smtClean="0">
                <a:solidFill>
                  <a:schemeClr val="tx1"/>
                </a:solidFill>
                <a:cs typeface="Rockwell"/>
              </a:rPr>
              <a:t>Dorfman</a:t>
            </a:r>
            <a:r>
              <a:rPr lang="en-US" sz="1400" dirty="0" smtClean="0">
                <a:solidFill>
                  <a:schemeClr val="tx1"/>
                </a:solidFill>
                <a:cs typeface="Rockwell"/>
              </a:rPr>
              <a:t/>
            </a:r>
            <a:br>
              <a:rPr lang="en-US" sz="1400" dirty="0" smtClean="0">
                <a:solidFill>
                  <a:schemeClr val="tx1"/>
                </a:solidFill>
                <a:cs typeface="Rockwell"/>
              </a:rPr>
            </a:br>
            <a:r>
              <a:rPr lang="en-US" sz="1400" dirty="0" smtClean="0">
                <a:solidFill>
                  <a:schemeClr val="tx1"/>
                </a:solidFill>
                <a:cs typeface="Rockwell"/>
              </a:rPr>
              <a:t>$625–1,845</a:t>
            </a:r>
            <a:br>
              <a:rPr lang="en-US" sz="1400" dirty="0" smtClean="0">
                <a:solidFill>
                  <a:schemeClr val="tx1"/>
                </a:solidFill>
                <a:cs typeface="Rockwell"/>
              </a:rPr>
            </a:br>
            <a:r>
              <a:rPr lang="en-US" sz="1400" dirty="0" smtClean="0">
                <a:solidFill>
                  <a:schemeClr val="tx1"/>
                </a:solidFill>
                <a:cs typeface="Rockwell"/>
              </a:rPr>
              <a:t>Archival/customizable</a:t>
            </a:r>
            <a:endParaRPr lang="en-US" sz="1400" dirty="0">
              <a:solidFill>
                <a:schemeClr val="tx1"/>
              </a:solidFill>
              <a:cs typeface="Rockwell"/>
            </a:endParaRPr>
          </a:p>
        </p:txBody>
      </p:sp>
      <p:pic>
        <p:nvPicPr>
          <p:cNvPr id="5" name="Picture 4" descr="Cf4_l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87" y="1728767"/>
            <a:ext cx="2121800" cy="3185886"/>
          </a:xfrm>
          <a:prstGeom prst="rect">
            <a:avLst/>
          </a:prstGeom>
        </p:spPr>
      </p:pic>
      <p:pic>
        <p:nvPicPr>
          <p:cNvPr id="6" name="Picture 5" descr="StoreSupply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4" y="1728767"/>
            <a:ext cx="2153556" cy="3223202"/>
          </a:xfrm>
          <a:prstGeom prst="rect">
            <a:avLst/>
          </a:prstGeom>
        </p:spPr>
      </p:pic>
      <p:pic>
        <p:nvPicPr>
          <p:cNvPr id="7" name="Picture 6" descr="U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94" y="1755198"/>
            <a:ext cx="2033320" cy="3196771"/>
          </a:xfrm>
          <a:prstGeom prst="rect">
            <a:avLst/>
          </a:prstGeom>
        </p:spPr>
      </p:pic>
      <p:sp>
        <p:nvSpPr>
          <p:cNvPr id="9" name="Content Placeholder 9"/>
          <p:cNvSpPr txBox="1">
            <a:spLocks/>
          </p:cNvSpPr>
          <p:nvPr/>
        </p:nvSpPr>
        <p:spPr>
          <a:xfrm>
            <a:off x="618711" y="5194299"/>
            <a:ext cx="2033319" cy="15764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cs typeface="Rockwell"/>
              </a:rPr>
              <a:t>Store Supply Warehouse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cs typeface="Rockwell"/>
              </a:rPr>
              <a:t>$54–95</a:t>
            </a:r>
            <a:br>
              <a:rPr lang="en-US" sz="1400" dirty="0" smtClean="0">
                <a:solidFill>
                  <a:srgbClr val="000000"/>
                </a:solidFill>
                <a:cs typeface="Rockwell"/>
              </a:rPr>
            </a:br>
            <a:r>
              <a:rPr lang="en-US" sz="1400" dirty="0" smtClean="0">
                <a:solidFill>
                  <a:srgbClr val="000000"/>
                </a:solidFill>
                <a:cs typeface="Rockwell"/>
              </a:rPr>
              <a:t>Non-archival/non customizable or quite </a:t>
            </a:r>
            <a:br>
              <a:rPr lang="en-US" sz="1400" dirty="0" smtClean="0">
                <a:solidFill>
                  <a:srgbClr val="000000"/>
                </a:solidFill>
                <a:cs typeface="Rockwell"/>
              </a:rPr>
            </a:br>
            <a:r>
              <a:rPr lang="en-US" sz="1400" dirty="0" smtClean="0">
                <a:solidFill>
                  <a:srgbClr val="000000"/>
                </a:solidFill>
                <a:cs typeface="Rockwell"/>
              </a:rPr>
              <a:t>costly to do so</a:t>
            </a:r>
            <a:endParaRPr lang="en-US" sz="1400" dirty="0">
              <a:solidFill>
                <a:srgbClr val="000000"/>
              </a:solidFill>
              <a:cs typeface="Rockwell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2939143" y="5466785"/>
            <a:ext cx="2485571" cy="132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cs typeface="Rockwell"/>
              </a:rPr>
              <a:t>University Products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cs typeface="Rockwell"/>
              </a:rPr>
              <a:t>$826.75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cs typeface="Rockwell"/>
              </a:rPr>
              <a:t>Archival/customizable</a:t>
            </a:r>
          </a:p>
        </p:txBody>
      </p:sp>
    </p:spTree>
    <p:extLst>
      <p:ext uri="{BB962C8B-B14F-4D97-AF65-F5344CB8AC3E}">
        <p14:creationId xmlns="" xmlns:p14="http://schemas.microsoft.com/office/powerpoint/2010/main" val="2747349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Display </a:t>
            </a:r>
            <a:r>
              <a:rPr lang="en-US" sz="4800" dirty="0" smtClean="0"/>
              <a:t>Systems Checklist</a:t>
            </a:r>
            <a:endParaRPr lang="en-US" sz="4800" dirty="0"/>
          </a:p>
        </p:txBody>
      </p:sp>
      <p:pic>
        <p:nvPicPr>
          <p:cNvPr id="4" name="Picture 3" descr="DisplayCheckli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" y="1670368"/>
            <a:ext cx="7197726" cy="441885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1397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11037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Effectiveness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4" y="4715983"/>
            <a:ext cx="7556313" cy="13352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is the budget for your costume-mounting project? </a:t>
            </a:r>
            <a:br>
              <a:rPr lang="en-US" dirty="0" smtClean="0"/>
            </a:br>
            <a:r>
              <a:rPr lang="en-US" dirty="0" smtClean="0"/>
              <a:t>What funding is needed for conservation treatments in order to stabilize and ready pieces for display?</a:t>
            </a:r>
            <a:endParaRPr lang="en-US" dirty="0"/>
          </a:p>
        </p:txBody>
      </p:sp>
      <p:pic>
        <p:nvPicPr>
          <p:cNvPr id="4" name="Picture 3" descr="mounting 058.jpg"/>
          <p:cNvPicPr>
            <a:picLocks noChangeAspect="1"/>
          </p:cNvPicPr>
          <p:nvPr/>
        </p:nvPicPr>
        <p:blipFill>
          <a:blip r:embed="rId2" cstate="print"/>
          <a:srcRect t="13482" b="15708"/>
          <a:stretch>
            <a:fillRect/>
          </a:stretch>
        </p:blipFill>
        <p:spPr>
          <a:xfrm>
            <a:off x="1273174" y="1233712"/>
            <a:ext cx="6588126" cy="32984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337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ubtitle 2"/>
          <p:cNvSpPr>
            <a:spLocks noGrp="1"/>
          </p:cNvSpPr>
          <p:nvPr>
            <p:ph type="subTitle" idx="1"/>
          </p:nvPr>
        </p:nvSpPr>
        <p:spPr>
          <a:xfrm>
            <a:off x="1524000" y="1219200"/>
            <a:ext cx="2819400" cy="31242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Passive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Pinned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Stitched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Pressure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Magnetic</a:t>
            </a: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1223884" y="685800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660066"/>
                </a:solidFill>
              </a:rPr>
              <a:t>Methods of attachment</a:t>
            </a:r>
          </a:p>
        </p:txBody>
      </p:sp>
      <p:pic>
        <p:nvPicPr>
          <p:cNvPr id="8" name="Picture 7" descr="DSC_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8116" y="2095500"/>
            <a:ext cx="3275206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Archival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417638"/>
            <a:ext cx="2540000" cy="427730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Are the costume mounts made of archival-safe materials that will not harm the garments?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level of care is necessary for the garment?</a:t>
            </a:r>
            <a:endParaRPr lang="en-US" dirty="0"/>
          </a:p>
        </p:txBody>
      </p:sp>
      <p:pic>
        <p:nvPicPr>
          <p:cNvPr id="4" name="Picture 3" descr="2014-05-22 09.52.53.jpg"/>
          <p:cNvPicPr>
            <a:picLocks noChangeAspect="1"/>
          </p:cNvPicPr>
          <p:nvPr/>
        </p:nvPicPr>
        <p:blipFill rotWithShape="1">
          <a:blip r:embed="rId2" cstate="print"/>
          <a:srcRect l="3021" t="8659" r="15111" b="11"/>
          <a:stretch/>
        </p:blipFill>
        <p:spPr>
          <a:xfrm>
            <a:off x="634810" y="1417638"/>
            <a:ext cx="5156390" cy="32443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4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474" y="1981201"/>
            <a:ext cx="2836872" cy="4283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Garment Condition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942" y="1981200"/>
            <a:ext cx="4564845" cy="4283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Does the garment have any tears, weak areas, unstable elements, stains, or fading that might make them unsuitable for display?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81101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Garment Silhouette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722" y="1981201"/>
            <a:ext cx="2499578" cy="33744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Does the size and shape of your mount support the historic silhouette of the garment?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If not, how easily can it be manipulated to correctly support it?</a:t>
            </a:r>
            <a:endParaRPr lang="en-US" dirty="0"/>
          </a:p>
        </p:txBody>
      </p:sp>
      <p:pic>
        <p:nvPicPr>
          <p:cNvPr id="4" name="Picture 3" descr="during 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475" y="1981201"/>
            <a:ext cx="2346326" cy="3374409"/>
          </a:xfrm>
          <a:prstGeom prst="rect">
            <a:avLst/>
          </a:prstGeom>
        </p:spPr>
      </p:pic>
      <p:pic>
        <p:nvPicPr>
          <p:cNvPr id="5" name="Picture 4" descr="during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6447" y="1981201"/>
            <a:ext cx="2342219" cy="33744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3485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Garment Silhouette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8073" y="1417638"/>
            <a:ext cx="4208993" cy="44365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Does the garment have a relatively simple silhouette that is straightforward to research and mount, or does it have more intricate details that require expert handling and knowledge?</a:t>
            </a:r>
            <a:endParaRPr lang="en-US" dirty="0"/>
          </a:p>
        </p:txBody>
      </p:sp>
      <p:pic>
        <p:nvPicPr>
          <p:cNvPr id="4" name="Picture 3" descr="after 036.JPG"/>
          <p:cNvPicPr>
            <a:picLocks noChangeAspect="1"/>
          </p:cNvPicPr>
          <p:nvPr/>
        </p:nvPicPr>
        <p:blipFill>
          <a:blip r:embed="rId2" cstate="print"/>
          <a:srcRect l="19221" t="3781" r="8607"/>
          <a:stretch>
            <a:fillRect/>
          </a:stretch>
        </p:blipFill>
        <p:spPr>
          <a:xfrm>
            <a:off x="498474" y="1417638"/>
            <a:ext cx="2844606" cy="4436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5717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Versatility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6868" y="1417638"/>
            <a:ext cx="4448624" cy="45079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Is the costume mount intended for one-time use or can it be repurposed for other exhibitions and garments?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size, shape, or gender is the costume mount compatible with?</a:t>
            </a:r>
            <a:endParaRPr lang="en-US" dirty="0"/>
          </a:p>
        </p:txBody>
      </p:sp>
      <p:pic>
        <p:nvPicPr>
          <p:cNvPr id="5" name="Picture 4" descr="016 (2).JPG"/>
          <p:cNvPicPr>
            <a:picLocks noChangeAspect="1"/>
          </p:cNvPicPr>
          <p:nvPr/>
        </p:nvPicPr>
        <p:blipFill>
          <a:blip r:embed="rId2" cstate="print"/>
          <a:srcRect l="14776" t="4650" r="11912" b="2734"/>
          <a:stretch>
            <a:fillRect/>
          </a:stretch>
        </p:blipFill>
        <p:spPr>
          <a:xfrm>
            <a:off x="659342" y="1417638"/>
            <a:ext cx="2778126" cy="2324573"/>
          </a:xfrm>
          <a:prstGeom prst="rect">
            <a:avLst/>
          </a:prstGeom>
        </p:spPr>
      </p:pic>
      <p:pic>
        <p:nvPicPr>
          <p:cNvPr id="6" name="Picture 5" descr="017 (2).JPG"/>
          <p:cNvPicPr>
            <a:picLocks noChangeAspect="1"/>
          </p:cNvPicPr>
          <p:nvPr/>
        </p:nvPicPr>
        <p:blipFill>
          <a:blip r:embed="rId3" cstate="print"/>
          <a:srcRect l="14030" t="8706" r="11912" b="4988"/>
          <a:stretch>
            <a:fillRect/>
          </a:stretch>
        </p:blipFill>
        <p:spPr>
          <a:xfrm>
            <a:off x="659342" y="3962489"/>
            <a:ext cx="2784832" cy="2149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6167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(and Space)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5574" y="1417638"/>
            <a:ext cx="4276726" cy="33004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kind of timeline does your exhibit need to meet?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much time can your staff set aside to safely dress each garment for display?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674" y="1661363"/>
            <a:ext cx="2819464" cy="4256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165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842" y="1417638"/>
            <a:ext cx="3988858" cy="4144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Does your museum staff have working knowledge of handling textiles and basic sewing skills?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much curatorial research will be needed to accurately interpret the garments for an engaging display?</a:t>
            </a:r>
            <a:endParaRPr lang="en-US" dirty="0"/>
          </a:p>
        </p:txBody>
      </p:sp>
      <p:pic>
        <p:nvPicPr>
          <p:cNvPr id="4" name="Picture 3" descr="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1874" y="1417638"/>
            <a:ext cx="3183968" cy="45093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8122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Exhibition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307" y="1417638"/>
            <a:ext cx="4327526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Will your exhibition space accommodate a full 3D form or do you require a solution for shallow space?</a:t>
            </a:r>
            <a:endParaRPr lang="en-US" dirty="0"/>
          </a:p>
        </p:txBody>
      </p:sp>
      <p:pic>
        <p:nvPicPr>
          <p:cNvPr id="4" name="Picture 3" descr="DSC_0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458" y="1417638"/>
            <a:ext cx="2842849" cy="4553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8605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Form</a:t>
            </a:r>
            <a:endParaRPr lang="en-US" dirty="0"/>
          </a:p>
        </p:txBody>
      </p:sp>
      <p:pic>
        <p:nvPicPr>
          <p:cNvPr id="4" name="Content Placeholder 3" descr="DSC_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36842" y="1417638"/>
            <a:ext cx="2997716" cy="4525963"/>
          </a:xfrm>
        </p:spPr>
      </p:pic>
      <p:pic>
        <p:nvPicPr>
          <p:cNvPr id="6" name="Picture 5" descr="DSC_0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1844" y="1417638"/>
            <a:ext cx="2893456" cy="436855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48516" y="1603301"/>
            <a:ext cx="5133540" cy="3400137"/>
          </a:xfrm>
        </p:spPr>
      </p:pic>
      <p:pic>
        <p:nvPicPr>
          <p:cNvPr id="5" name="Picture 4" descr="DSC_0531.JPG"/>
          <p:cNvPicPr>
            <a:picLocks noChangeAspect="1"/>
          </p:cNvPicPr>
          <p:nvPr/>
        </p:nvPicPr>
        <p:blipFill>
          <a:blip r:embed="rId3" cstate="print"/>
          <a:srcRect l="5694" r="3472" b="34390"/>
          <a:stretch>
            <a:fillRect/>
          </a:stretch>
        </p:blipFill>
        <p:spPr>
          <a:xfrm rot="5400000">
            <a:off x="3505481" y="2059167"/>
            <a:ext cx="5753101" cy="27523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-05-24 10.23.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2300" y="495300"/>
            <a:ext cx="2551401" cy="4525963"/>
          </a:xfrm>
        </p:spPr>
      </p:pic>
      <p:pic>
        <p:nvPicPr>
          <p:cNvPr id="5" name="Picture 4" descr="DSC_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9500" y="2890373"/>
            <a:ext cx="4787900" cy="2699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1600" y="901700"/>
            <a:ext cx="407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Passive</a:t>
            </a:r>
            <a:endParaRPr lang="en-US" sz="4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49284" y="528638"/>
            <a:ext cx="2997716" cy="4525963"/>
          </a:xfrm>
        </p:spPr>
      </p:pic>
      <p:pic>
        <p:nvPicPr>
          <p:cNvPr id="5" name="Picture 4" descr="DSC_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1051" y="1390026"/>
            <a:ext cx="3049650" cy="460437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9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5136" y="914401"/>
            <a:ext cx="2935678" cy="4432299"/>
          </a:xfrm>
        </p:spPr>
      </p:pic>
      <p:pic>
        <p:nvPicPr>
          <p:cNvPr id="7" name="Picture 6" descr="DSC_0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5544" y="1612900"/>
            <a:ext cx="3120737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14.JPG"/>
          <p:cNvPicPr>
            <a:picLocks noChangeAspect="1"/>
          </p:cNvPicPr>
          <p:nvPr/>
        </p:nvPicPr>
        <p:blipFill>
          <a:blip r:embed="rId2" cstate="print"/>
          <a:srcRect l="8611" t="11206" b="13723"/>
          <a:stretch>
            <a:fillRect/>
          </a:stretch>
        </p:blipFill>
        <p:spPr>
          <a:xfrm rot="5400000">
            <a:off x="626267" y="1608379"/>
            <a:ext cx="4787902" cy="2604968"/>
          </a:xfrm>
          <a:prstGeom prst="rect">
            <a:avLst/>
          </a:prstGeom>
        </p:spPr>
      </p:pic>
      <p:pic>
        <p:nvPicPr>
          <p:cNvPr id="5" name="Content Placeholder 4" descr="DSC_05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778" t="6593" b="4706"/>
          <a:stretch>
            <a:fillRect/>
          </a:stretch>
        </p:blipFill>
        <p:spPr>
          <a:xfrm rot="5400000">
            <a:off x="3711483" y="2111286"/>
            <a:ext cx="5007952" cy="326628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0000" y="698500"/>
            <a:ext cx="2997716" cy="4525963"/>
          </a:xfrm>
        </p:spPr>
      </p:pic>
      <p:pic>
        <p:nvPicPr>
          <p:cNvPr id="5" name="Picture 4" descr="DSC_0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338" y="1435100"/>
            <a:ext cx="3179618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3142" y="533400"/>
            <a:ext cx="2997716" cy="4525963"/>
          </a:xfrm>
        </p:spPr>
      </p:pic>
      <p:pic>
        <p:nvPicPr>
          <p:cNvPr id="5" name="Picture 4" descr="DSC_09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7644" y="1871663"/>
            <a:ext cx="2831585" cy="427513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Manikins</a:t>
            </a:r>
            <a:endParaRPr lang="en-US" dirty="0"/>
          </a:p>
        </p:txBody>
      </p:sp>
      <p:pic>
        <p:nvPicPr>
          <p:cNvPr id="4" name="Content Placeholder 3" descr="Rough Po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9818" y="1231900"/>
            <a:ext cx="4525963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5342.jpg"/>
          <p:cNvPicPr>
            <a:picLocks noChangeAspect="1"/>
          </p:cNvPicPr>
          <p:nvPr/>
        </p:nvPicPr>
        <p:blipFill>
          <a:blip r:embed="rId2" cstate="print"/>
          <a:srcRect t="12292"/>
          <a:stretch>
            <a:fillRect/>
          </a:stretch>
        </p:blipFill>
        <p:spPr>
          <a:xfrm>
            <a:off x="4384666" y="1282700"/>
            <a:ext cx="4187833" cy="4897438"/>
          </a:xfrm>
          <a:prstGeom prst="rect">
            <a:avLst/>
          </a:prstGeom>
        </p:spPr>
      </p:pic>
      <p:pic>
        <p:nvPicPr>
          <p:cNvPr id="9" name="Content Placeholder 8" descr="DSC_0605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8080" y="584200"/>
            <a:ext cx="1896839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4-11-12 11.57.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860" r="34182"/>
          <a:stretch>
            <a:fillRect/>
          </a:stretch>
        </p:blipFill>
        <p:spPr>
          <a:xfrm>
            <a:off x="1320800" y="571500"/>
            <a:ext cx="2806700" cy="4525963"/>
          </a:xfrm>
        </p:spPr>
      </p:pic>
      <p:pic>
        <p:nvPicPr>
          <p:cNvPr id="8" name="Picture 7" descr="2014-11-12 13.22.02.jpg"/>
          <p:cNvPicPr>
            <a:picLocks noChangeAspect="1"/>
          </p:cNvPicPr>
          <p:nvPr/>
        </p:nvPicPr>
        <p:blipFill>
          <a:blip r:embed="rId3" cstate="print"/>
          <a:srcRect l="11250" r="19028"/>
          <a:stretch>
            <a:fillRect/>
          </a:stretch>
        </p:blipFill>
        <p:spPr>
          <a:xfrm>
            <a:off x="4305300" y="2882069"/>
            <a:ext cx="4178300" cy="337828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-11-12 17.59.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123" r="16609"/>
          <a:stretch>
            <a:fillRect/>
          </a:stretch>
        </p:blipFill>
        <p:spPr>
          <a:xfrm>
            <a:off x="596900" y="314748"/>
            <a:ext cx="4838700" cy="4525963"/>
          </a:xfrm>
        </p:spPr>
      </p:pic>
      <p:pic>
        <p:nvPicPr>
          <p:cNvPr id="6" name="Picture 5" descr="image_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1401" y="1234112"/>
            <a:ext cx="3830442" cy="510725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_1.jpeg"/>
          <p:cNvPicPr>
            <a:picLocks noChangeAspect="1"/>
          </p:cNvPicPr>
          <p:nvPr/>
        </p:nvPicPr>
        <p:blipFill>
          <a:blip r:embed="rId2" cstate="print"/>
          <a:srcRect r="26528"/>
          <a:stretch>
            <a:fillRect/>
          </a:stretch>
        </p:blipFill>
        <p:spPr>
          <a:xfrm>
            <a:off x="2160288" y="193818"/>
            <a:ext cx="6718300" cy="5124164"/>
          </a:xfrm>
          <a:prstGeom prst="rect">
            <a:avLst/>
          </a:prstGeom>
        </p:spPr>
      </p:pic>
      <p:pic>
        <p:nvPicPr>
          <p:cNvPr id="4" name="Content Placeholder 3" descr="image_2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838" y="2039937"/>
            <a:ext cx="4246862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42900" y="621724"/>
            <a:ext cx="5092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Forms </a:t>
            </a:r>
            <a:r>
              <a:rPr lang="en-US" sz="3200" dirty="0">
                <a:solidFill>
                  <a:srgbClr val="660066"/>
                </a:solidFill>
              </a:rPr>
              <a:t>of display</a:t>
            </a:r>
          </a:p>
        </p:txBody>
      </p:sp>
      <p:sp>
        <p:nvSpPr>
          <p:cNvPr id="5" name="Subtitle 2"/>
          <p:cNvSpPr txBox="1">
            <a:spLocks noGrp="1"/>
          </p:cNvSpPr>
          <p:nvPr>
            <p:ph idx="1"/>
          </p:nvPr>
        </p:nvSpPr>
        <p:spPr bwMode="auto">
          <a:xfrm>
            <a:off x="1485900" y="1206499"/>
            <a:ext cx="5486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kern="0" dirty="0" smtClean="0">
                <a:latin typeface="+mn-lt"/>
                <a:cs typeface="+mn-cs"/>
              </a:rPr>
              <a:t> </a:t>
            </a:r>
            <a:r>
              <a:rPr lang="en-US" sz="3200" b="1" kern="0" dirty="0" smtClean="0">
                <a:latin typeface="+mn-lt"/>
                <a:cs typeface="+mn-cs"/>
              </a:rPr>
              <a:t>Board / Slant </a:t>
            </a:r>
            <a:r>
              <a:rPr lang="en-US" sz="3200" b="1" kern="0" dirty="0">
                <a:latin typeface="+mn-lt"/>
                <a:cs typeface="+mn-cs"/>
              </a:rPr>
              <a:t>board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kern="0" dirty="0" smtClean="0">
                <a:latin typeface="+mn-lt"/>
                <a:cs typeface="+mn-cs"/>
              </a:rPr>
              <a:t> Rod / Manikin</a:t>
            </a:r>
            <a:endParaRPr lang="en-US" sz="3200" b="1" kern="0" dirty="0">
              <a:latin typeface="+mn-lt"/>
              <a:cs typeface="+mn-cs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kern="0" dirty="0">
                <a:latin typeface="+mn-lt"/>
                <a:cs typeface="+mn-cs"/>
              </a:rPr>
              <a:t> Frame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kern="0" dirty="0">
                <a:latin typeface="+mn-lt"/>
                <a:cs typeface="+mn-cs"/>
              </a:rPr>
              <a:t> </a:t>
            </a:r>
            <a:r>
              <a:rPr lang="en-US" sz="3200" b="1" kern="0" dirty="0">
                <a:latin typeface="+mn-lt"/>
                <a:cs typeface="+mn-cs"/>
              </a:rPr>
              <a:t>Shadow box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b="1" kern="0" dirty="0">
                <a:latin typeface="+mn-lt"/>
                <a:cs typeface="+mn-cs"/>
              </a:rPr>
              <a:t> Slat</a:t>
            </a:r>
          </a:p>
        </p:txBody>
      </p:sp>
      <p:pic>
        <p:nvPicPr>
          <p:cNvPr id="6" name="Content Placeholder 3" descr="DSC_0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497139"/>
            <a:ext cx="3965314" cy="40052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5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400" y="1905000"/>
            <a:ext cx="6431927" cy="4260108"/>
          </a:xfrm>
          <a:prstGeom prst="rect">
            <a:avLst/>
          </a:prstGeom>
        </p:spPr>
      </p:pic>
      <p:pic>
        <p:nvPicPr>
          <p:cNvPr id="4" name="Content Placeholder 3" descr="DSC_06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13412" y="425450"/>
            <a:ext cx="4467661" cy="29591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4701" y="368301"/>
            <a:ext cx="5848226" cy="3873500"/>
          </a:xfrm>
        </p:spPr>
      </p:pic>
      <p:pic>
        <p:nvPicPr>
          <p:cNvPr id="5" name="Picture 4" descr="DSC_0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06999" y="2182092"/>
            <a:ext cx="4800600" cy="317961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041" y="469900"/>
            <a:ext cx="4927959" cy="3263973"/>
          </a:xfrm>
        </p:spPr>
      </p:pic>
      <p:pic>
        <p:nvPicPr>
          <p:cNvPr id="5" name="Picture 4" descr="DSC_0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54329" y="2214789"/>
            <a:ext cx="5223933" cy="346000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_0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467" t="7296" r="23237"/>
          <a:stretch>
            <a:fillRect/>
          </a:stretch>
        </p:blipFill>
        <p:spPr>
          <a:xfrm>
            <a:off x="1066800" y="368300"/>
            <a:ext cx="3505200" cy="4195763"/>
          </a:xfrm>
        </p:spPr>
      </p:pic>
      <p:pic>
        <p:nvPicPr>
          <p:cNvPr id="8" name="Picture 7" descr="DSC_0649.JPG"/>
          <p:cNvPicPr>
            <a:picLocks noChangeAspect="1"/>
          </p:cNvPicPr>
          <p:nvPr/>
        </p:nvPicPr>
        <p:blipFill>
          <a:blip r:embed="rId3" cstate="print"/>
          <a:srcRect l="4444" t="20735" r="3194" b="14888"/>
          <a:stretch>
            <a:fillRect/>
          </a:stretch>
        </p:blipFill>
        <p:spPr>
          <a:xfrm rot="5400000">
            <a:off x="3490705" y="2233405"/>
            <a:ext cx="5702300" cy="26324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014" t="28169" r="12173" b="9859"/>
          <a:stretch>
            <a:fillRect/>
          </a:stretch>
        </p:blipFill>
        <p:spPr>
          <a:xfrm>
            <a:off x="5016500" y="1277093"/>
            <a:ext cx="3657600" cy="2281184"/>
          </a:xfrm>
        </p:spPr>
      </p:pic>
      <p:pic>
        <p:nvPicPr>
          <p:cNvPr id="5" name="Picture 4" descr="DSC_0324.JPG"/>
          <p:cNvPicPr>
            <a:picLocks noChangeAspect="1"/>
          </p:cNvPicPr>
          <p:nvPr/>
        </p:nvPicPr>
        <p:blipFill>
          <a:blip r:embed="rId3" cstate="print"/>
          <a:srcRect l="13804" t="23482" r="21142" b="18569"/>
          <a:stretch>
            <a:fillRect/>
          </a:stretch>
        </p:blipFill>
        <p:spPr>
          <a:xfrm>
            <a:off x="997532" y="3289300"/>
            <a:ext cx="3465593" cy="2044700"/>
          </a:xfrm>
          <a:prstGeom prst="rect">
            <a:avLst/>
          </a:prstGeom>
        </p:spPr>
      </p:pic>
      <p:pic>
        <p:nvPicPr>
          <p:cNvPr id="6" name="Picture 5" descr="DSC_0320.JPG"/>
          <p:cNvPicPr>
            <a:picLocks noChangeAspect="1"/>
          </p:cNvPicPr>
          <p:nvPr/>
        </p:nvPicPr>
        <p:blipFill>
          <a:blip r:embed="rId4" cstate="print"/>
          <a:srcRect l="10534" t="14894" r="22695" b="12650"/>
          <a:stretch>
            <a:fillRect/>
          </a:stretch>
        </p:blipFill>
        <p:spPr>
          <a:xfrm>
            <a:off x="4622800" y="3721100"/>
            <a:ext cx="3586988" cy="2578100"/>
          </a:xfrm>
          <a:prstGeom prst="rect">
            <a:avLst/>
          </a:prstGeom>
        </p:spPr>
      </p:pic>
      <p:pic>
        <p:nvPicPr>
          <p:cNvPr id="7" name="Picture 6" descr="DSC_0556.JPG"/>
          <p:cNvPicPr>
            <a:picLocks noChangeAspect="1"/>
          </p:cNvPicPr>
          <p:nvPr/>
        </p:nvPicPr>
        <p:blipFill>
          <a:blip r:embed="rId5" cstate="print"/>
          <a:srcRect l="8998" t="39340"/>
          <a:stretch>
            <a:fillRect/>
          </a:stretch>
        </p:blipFill>
        <p:spPr>
          <a:xfrm>
            <a:off x="647700" y="1277093"/>
            <a:ext cx="4183725" cy="18471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_01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85" r="12794"/>
          <a:stretch>
            <a:fillRect/>
          </a:stretch>
        </p:blipFill>
        <p:spPr>
          <a:xfrm rot="16200000">
            <a:off x="3219448" y="1152228"/>
            <a:ext cx="5727703" cy="4525963"/>
          </a:xfrm>
        </p:spPr>
      </p:pic>
      <p:sp>
        <p:nvSpPr>
          <p:cNvPr id="4" name="TextBox 3"/>
          <p:cNvSpPr txBox="1"/>
          <p:nvPr/>
        </p:nvSpPr>
        <p:spPr>
          <a:xfrm>
            <a:off x="939800" y="551358"/>
            <a:ext cx="407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Pinned</a:t>
            </a:r>
            <a:endParaRPr lang="en-US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8200" y="1177379"/>
            <a:ext cx="3576300" cy="3902359"/>
          </a:xfrm>
        </p:spPr>
      </p:pic>
      <p:sp>
        <p:nvSpPr>
          <p:cNvPr id="5" name="TextBox 4"/>
          <p:cNvSpPr txBox="1"/>
          <p:nvPr/>
        </p:nvSpPr>
        <p:spPr>
          <a:xfrm>
            <a:off x="4660900" y="407938"/>
            <a:ext cx="407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Stitched</a:t>
            </a:r>
            <a:endParaRPr lang="en-US" sz="4400" dirty="0"/>
          </a:p>
        </p:txBody>
      </p:sp>
      <p:pic>
        <p:nvPicPr>
          <p:cNvPr id="6" name="Picture 5" descr="DSC_0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2620" y="1866900"/>
            <a:ext cx="4164180" cy="37419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23900" y="1270000"/>
            <a:ext cx="3060700" cy="2590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Pressure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Attachment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Padding</a:t>
            </a: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723900" y="685800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Variables of Support</a:t>
            </a:r>
            <a:endParaRPr lang="en-US" sz="3200" dirty="0">
              <a:solidFill>
                <a:srgbClr val="660066"/>
              </a:solidFill>
            </a:endParaRPr>
          </a:p>
        </p:txBody>
      </p:sp>
      <p:pic>
        <p:nvPicPr>
          <p:cNvPr id="4" name="Picture 3" descr="DSC_0688.JPG"/>
          <p:cNvPicPr>
            <a:picLocks noChangeAspect="1"/>
          </p:cNvPicPr>
          <p:nvPr/>
        </p:nvPicPr>
        <p:blipFill>
          <a:blip r:embed="rId2" cstate="print"/>
          <a:srcRect l="11250" r="6528"/>
          <a:stretch>
            <a:fillRect/>
          </a:stretch>
        </p:blipFill>
        <p:spPr>
          <a:xfrm>
            <a:off x="3550311" y="2324100"/>
            <a:ext cx="4768206" cy="38410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_0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7941" y="406401"/>
            <a:ext cx="4678581" cy="3098800"/>
          </a:xfrm>
        </p:spPr>
      </p:pic>
      <p:pic>
        <p:nvPicPr>
          <p:cNvPr id="8" name="Picture 7" descr="DSC_0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6270" y="1714499"/>
            <a:ext cx="4343361" cy="46984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2337</TotalTime>
  <Words>279</Words>
  <Application>Microsoft Office PowerPoint</Application>
  <PresentationFormat>On-screen Show (4:3)</PresentationFormat>
  <Paragraphs>54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Forms of display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Break</vt:lpstr>
      <vt:lpstr>Costume mounting </vt:lpstr>
      <vt:lpstr>Slide 16</vt:lpstr>
      <vt:lpstr>Commercial Options</vt:lpstr>
      <vt:lpstr>Display Systems Checklist</vt:lpstr>
      <vt:lpstr>Cost Effectiveness</vt:lpstr>
      <vt:lpstr>Archival Safety</vt:lpstr>
      <vt:lpstr>Garment Condition</vt:lpstr>
      <vt:lpstr>Garment Silhouette</vt:lpstr>
      <vt:lpstr>Garment Silhouette</vt:lpstr>
      <vt:lpstr>Versatility</vt:lpstr>
      <vt:lpstr>Time (and Space)</vt:lpstr>
      <vt:lpstr>Staff Experience</vt:lpstr>
      <vt:lpstr>Exhibition Space</vt:lpstr>
      <vt:lpstr>Suspension Form</vt:lpstr>
      <vt:lpstr>Slide 29</vt:lpstr>
      <vt:lpstr>Slide 30</vt:lpstr>
      <vt:lpstr>Slide 31</vt:lpstr>
      <vt:lpstr>Slide 32</vt:lpstr>
      <vt:lpstr>Slide 33</vt:lpstr>
      <vt:lpstr>Slide 34</vt:lpstr>
      <vt:lpstr>Manikins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Articulating Bodies De</dc:title>
  <dc:creator>Office 2004 Test Drive User</dc:creator>
  <cp:lastModifiedBy>Camille</cp:lastModifiedBy>
  <cp:revision>137</cp:revision>
  <dcterms:created xsi:type="dcterms:W3CDTF">2015-10-27T17:31:24Z</dcterms:created>
  <dcterms:modified xsi:type="dcterms:W3CDTF">2016-06-02T19:34:52Z</dcterms:modified>
</cp:coreProperties>
</file>